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</p:sldMasterIdLst>
  <p:notesMasterIdLst>
    <p:notesMasterId r:id="rId6"/>
  </p:notesMasterIdLst>
  <p:handoutMasterIdLst>
    <p:handoutMasterId r:id="rId16"/>
  </p:handoutMasterIdLst>
  <p:sldIdLst>
    <p:sldId id="257" r:id="rId5"/>
    <p:sldId id="277" r:id="rId7"/>
    <p:sldId id="278" r:id="rId8"/>
    <p:sldId id="294" r:id="rId9"/>
    <p:sldId id="285" r:id="rId10"/>
    <p:sldId id="330" r:id="rId11"/>
    <p:sldId id="336" r:id="rId12"/>
    <p:sldId id="335" r:id="rId13"/>
    <p:sldId id="279" r:id="rId14"/>
    <p:sldId id="337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47"/>
    <p:restoredTop sz="94649"/>
  </p:normalViewPr>
  <p:slideViewPr>
    <p:cSldViewPr showGuides="1">
      <p:cViewPr>
        <p:scale>
          <a:sx n="62" d="100"/>
          <a:sy n="62" d="100"/>
        </p:scale>
        <p:origin x="834" y="204"/>
      </p:cViewPr>
      <p:guideLst>
        <p:guide orient="horz" pos="2160"/>
        <p:guide pos="2844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F125DF-4A5A-49D8-8F8B-D6042B594E8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C98452-DED6-4741-94D6-9BE81673CCB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63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300" dirty="0"/>
            </a:fld>
            <a:endParaRPr lang="zh-CN" altLang="en-US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AB9CB2-BBA2-4CAA-BA89-38A8CFE55BB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C0FD18-68D5-456D-B619-69A23CCF490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E40A0A-28FF-409C-B848-D5E0F6ABAF1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8CDA15-A980-411A-8DA9-C27644BE8F0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F030AE-35FB-46F2-8464-271A3A0F6AA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8CDA15-A980-411A-8DA9-C27644BE8F0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8CDA15-A980-411A-8DA9-C27644BE8F0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6093D6-F6AD-4562-91B9-BF6B8CBAE30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8CDA15-A980-411A-8DA9-C27644BE8F0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8CDA15-A980-411A-8DA9-C27644BE8F0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8CDA15-A980-411A-8DA9-C27644BE8F0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C0FD18-68D5-456D-B619-69A23CCF490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8CDA15-A980-411A-8DA9-C27644BE8F0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63287C-141F-4A3C-A975-50D2C1EE0DA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1E072-6B96-4F8E-9933-4A492C4D73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3A7607-4C19-419E-8494-EAF97D885A0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1E072-6B96-4F8E-9933-4A492C4D73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1E072-6B96-4F8E-9933-4A492C4D73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BC5D67-21A0-4636-BD67-4709210A2E5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1E072-6B96-4F8E-9933-4A492C4D73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1E072-6B96-4F8E-9933-4A492C4D73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1E072-6B96-4F8E-9933-4A492C4D73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FB7AA5-FF71-4021-B386-4A1589D082C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1E072-6B96-4F8E-9933-4A492C4D73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C0FD18-68D5-456D-B619-69A23CCF490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C0FD18-68D5-456D-B619-69A23CCF490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65061E-1126-4A85-996B-9F09DD8975E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C0FD18-68D5-456D-B619-69A23CCF490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C0FD18-68D5-456D-B619-69A23CCF490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C0FD18-68D5-456D-B619-69A23CCF490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C0FD18-68D5-456D-B619-69A23CCF490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8CDA15-A980-411A-8DA9-C27644BE8F0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1E072-6B96-4F8E-9933-4A492C4D73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2.xml"/><Relationship Id="rId5" Type="http://schemas.openxmlformats.org/officeDocument/2006/relationships/image" Target="../media/image3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tags" Target="../tags/tag31.xml"/><Relationship Id="rId5" Type="http://schemas.openxmlformats.org/officeDocument/2006/relationships/image" Target="../media/image5.pn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tags" Target="../tags/tag36.xml"/><Relationship Id="rId5" Type="http://schemas.openxmlformats.org/officeDocument/2006/relationships/image" Target="../media/image6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7" Type="http://schemas.openxmlformats.org/officeDocument/2006/relationships/tags" Target="../tags/tag41.xml"/><Relationship Id="rId6" Type="http://schemas.openxmlformats.org/officeDocument/2006/relationships/image" Target="../media/image8.pn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46.xml"/><Relationship Id="rId5" Type="http://schemas.openxmlformats.org/officeDocument/2006/relationships/image" Target="../media/image9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1.xml"/><Relationship Id="rId5" Type="http://schemas.openxmlformats.org/officeDocument/2006/relationships/image" Target="../media/image10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17763" y="3141663"/>
            <a:ext cx="3727450" cy="1111250"/>
          </a:xfrm>
        </p:spPr>
        <p:txBody>
          <a:bodyPr vert="horz" wrap="square" lIns="91440" tIns="45720" rIns="91440" bIns="45720" anchor="b" anchorCtr="0"/>
          <a:p>
            <a:pPr algn="just" defTabSz="685800" eaLnBrk="1" hangingPunct="1">
              <a:lnSpc>
                <a:spcPct val="120000"/>
              </a:lnSpc>
              <a:buClrTx/>
              <a:buSzTx/>
              <a:buFontTx/>
            </a:pPr>
            <a:r>
              <a:rPr lang="zh-CN" altLang="en-US" kern="1200" dirty="0"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考生操作手册</a:t>
            </a:r>
            <a:endParaRPr lang="zh-CN" altLang="en-US" kern="1200" dirty="0"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363" name="文本框 4"/>
          <p:cNvSpPr txBox="1"/>
          <p:nvPr>
            <p:custDataLst>
              <p:tags r:id="rId2"/>
            </p:custDataLst>
          </p:nvPr>
        </p:nvSpPr>
        <p:spPr>
          <a:xfrm>
            <a:off x="1116013" y="2205038"/>
            <a:ext cx="6332537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 anchorCtr="0"/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sym typeface="+mn-lt"/>
              </a:rPr>
              <a:t>          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sym typeface="+mn-lt"/>
              </a:rPr>
              <a:t>自学考试在线平台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5" name="直接连接符 4"/>
            <p:cNvCxnSpPr/>
            <p:nvPr>
              <p:custDataLst>
                <p:tags r:id="rId1"/>
              </p:custDataLst>
            </p:nvPr>
          </p:nvCxnSpPr>
          <p:spPr>
            <a:xfrm flipH="1">
              <a:off x="3885086" y="935963"/>
              <a:ext cx="693536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 11"/>
            <p:cNvSpPr/>
            <p:nvPr>
              <p:custDataLst>
                <p:tags r:id="rId2"/>
              </p:custDataLst>
            </p:nvPr>
          </p:nvSpPr>
          <p:spPr>
            <a:xfrm>
              <a:off x="3526220" y="1317374"/>
              <a:ext cx="50402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社会考生注册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613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 eaLnBrk="1" hangingPunct="1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9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5603" name="文本框 1"/>
          <p:cNvSpPr txBox="1"/>
          <p:nvPr/>
        </p:nvSpPr>
        <p:spPr>
          <a:xfrm>
            <a:off x="593725" y="1196975"/>
            <a:ext cx="78867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社会考生请点击</a:t>
            </a:r>
            <a:r>
              <a:rPr lang="en-US" altLang="zh-CN" dirty="0">
                <a:latin typeface="Arial" panose="020B0604020202020204" pitchFamily="34" charset="0"/>
              </a:rPr>
              <a:t>【</a:t>
            </a:r>
            <a:r>
              <a:rPr lang="zh-CN" altLang="en-US" dirty="0">
                <a:latin typeface="Arial" panose="020B0604020202020204" pitchFamily="34" charset="0"/>
              </a:rPr>
              <a:t>社会考生注册</a:t>
            </a:r>
            <a:r>
              <a:rPr lang="en-US" altLang="zh-CN" dirty="0">
                <a:latin typeface="Arial" panose="020B0604020202020204" pitchFamily="34" charset="0"/>
              </a:rPr>
              <a:t>】</a:t>
            </a:r>
            <a:r>
              <a:rPr lang="zh-CN" altLang="en-US" dirty="0">
                <a:latin typeface="Arial" panose="020B0604020202020204" pitchFamily="34" charset="0"/>
              </a:rPr>
              <a:t>按钮，首先完成账号注册。</a:t>
            </a:r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3" y="1700213"/>
            <a:ext cx="2767013" cy="281781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5" name="文本框 1"/>
          <p:cNvSpPr txBox="1"/>
          <p:nvPr/>
        </p:nvSpPr>
        <p:spPr>
          <a:xfrm>
            <a:off x="68263" y="4713288"/>
            <a:ext cx="2413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1.</a:t>
            </a:r>
            <a:r>
              <a:rPr lang="zh-CN" altLang="en-US" dirty="0">
                <a:latin typeface="Arial" panose="020B0604020202020204" pitchFamily="34" charset="0"/>
              </a:rPr>
              <a:t>点击</a:t>
            </a:r>
            <a:r>
              <a:rPr lang="en-US" altLang="zh-CN" dirty="0">
                <a:latin typeface="Arial" panose="020B0604020202020204" pitchFamily="34" charset="0"/>
              </a:rPr>
              <a:t>【</a:t>
            </a:r>
            <a:r>
              <a:rPr lang="zh-CN" altLang="en-US" dirty="0">
                <a:latin typeface="Arial" panose="020B0604020202020204" pitchFamily="34" charset="0"/>
              </a:rPr>
              <a:t>社会考生注册</a:t>
            </a:r>
            <a:r>
              <a:rPr lang="en-US" altLang="zh-CN" dirty="0">
                <a:latin typeface="Arial" panose="020B0604020202020204" pitchFamily="34" charset="0"/>
              </a:rPr>
              <a:t>】</a:t>
            </a:r>
            <a:r>
              <a:rPr lang="zh-CN" altLang="en-US" dirty="0">
                <a:latin typeface="Arial" panose="020B0604020202020204" pitchFamily="34" charset="0"/>
              </a:rPr>
              <a:t>按钮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675" y="2184400"/>
            <a:ext cx="3055938" cy="281781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7" name="文本框 1"/>
          <p:cNvSpPr txBox="1"/>
          <p:nvPr/>
        </p:nvSpPr>
        <p:spPr>
          <a:xfrm>
            <a:off x="2716213" y="5294313"/>
            <a:ext cx="346551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2.</a:t>
            </a:r>
            <a:r>
              <a:rPr lang="zh-CN" altLang="en-US" dirty="0">
                <a:latin typeface="Arial" panose="020B0604020202020204" pitchFamily="34" charset="0"/>
              </a:rPr>
              <a:t>报名须知，请下拉查看全部文字，点击</a:t>
            </a:r>
            <a:r>
              <a:rPr lang="en-US" altLang="zh-CN" dirty="0">
                <a:latin typeface="Arial" panose="020B0604020202020204" pitchFamily="34" charset="0"/>
              </a:rPr>
              <a:t>【</a:t>
            </a:r>
            <a:r>
              <a:rPr lang="zh-CN" altLang="en-US" dirty="0">
                <a:latin typeface="Arial" panose="020B0604020202020204" pitchFamily="34" charset="0"/>
              </a:rPr>
              <a:t>我已阅读</a:t>
            </a:r>
            <a:r>
              <a:rPr lang="en-US" altLang="zh-CN" dirty="0">
                <a:latin typeface="Arial" panose="020B0604020202020204" pitchFamily="34" charset="0"/>
              </a:rPr>
              <a:t>】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3475" y="2597150"/>
            <a:ext cx="2822575" cy="299243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9" name="文本框 1"/>
          <p:cNvSpPr txBox="1"/>
          <p:nvPr/>
        </p:nvSpPr>
        <p:spPr>
          <a:xfrm>
            <a:off x="5891213" y="5880100"/>
            <a:ext cx="3144837" cy="1201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3.</a:t>
            </a:r>
            <a:r>
              <a:rPr lang="zh-CN" altLang="en-US" dirty="0">
                <a:latin typeface="Arial" panose="020B0604020202020204" pitchFamily="34" charset="0"/>
              </a:rPr>
              <a:t>认真填写注册信息，请检查准考证号，身份证号，姓名，确保无误。</a:t>
            </a:r>
            <a:endParaRPr lang="zh-CN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086" y="935963"/>
              <a:ext cx="693536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6220" y="1317374"/>
              <a:ext cx="50402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打开门户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416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 eaLnBrk="1" hangingPunct="1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7411" name="文本框 1"/>
          <p:cNvSpPr txBox="1"/>
          <p:nvPr/>
        </p:nvSpPr>
        <p:spPr>
          <a:xfrm>
            <a:off x="593725" y="1304925"/>
            <a:ext cx="78867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  <a:sym typeface="微软雅黑" panose="020B0503020204020204" pitchFamily="34" charset="-122"/>
              </a:rPr>
              <a:t>       </a:t>
            </a:r>
            <a:r>
              <a:rPr lang="zh-CN" altLang="en-US" sz="2400" dirty="0">
                <a:latin typeface="Arial" panose="020B0604020202020204" pitchFamily="34" charset="0"/>
                <a:sym typeface="微软雅黑" panose="020B0503020204020204" pitchFamily="34" charset="-122"/>
              </a:rPr>
              <a:t>山东第二医科大学自学考试学习管理平台网址：</a:t>
            </a:r>
            <a:endParaRPr lang="en-US" altLang="zh-CN" sz="2400" dirty="0">
              <a:latin typeface="Arial" panose="020B0604020202020204" pitchFamily="34" charset="0"/>
              <a:sym typeface="微软雅黑" panose="020B0503020204020204" pitchFamily="34" charset="-122"/>
            </a:endParaRPr>
          </a:p>
          <a:p>
            <a:pPr eaLnBrk="1" hangingPunct="1"/>
            <a:r>
              <a:rPr lang="en-US" altLang="zh-CN" sz="2400" dirty="0">
                <a:latin typeface="Arial" panose="020B0604020202020204" pitchFamily="34" charset="0"/>
                <a:sym typeface="微软雅黑" panose="020B0503020204020204" pitchFamily="34" charset="-122"/>
              </a:rPr>
              <a:t>      https://sdsmuzk.mh.chaoxing.com/</a:t>
            </a:r>
            <a:endParaRPr lang="zh-CN" altLang="en-US" sz="2400" dirty="0">
              <a:latin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2204720"/>
            <a:ext cx="7940675" cy="43738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组合 67"/>
          <p:cNvGrpSpPr/>
          <p:nvPr/>
        </p:nvGrpSpPr>
        <p:grpSpPr>
          <a:xfrm>
            <a:off x="147638" y="100013"/>
            <a:ext cx="5253037" cy="1204912"/>
            <a:chOff x="3508748" y="794949"/>
            <a:chExt cx="4446150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6314" y="935963"/>
              <a:ext cx="691982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6215" y="1317374"/>
              <a:ext cx="50521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309043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登录</a:t>
              </a:r>
              <a:endParaRPr kumimoji="0" lang="zh-CN" altLang="en-US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441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 eaLnBrk="1" hangingPunct="1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8435" name="TextBox 10"/>
          <p:cNvSpPr txBox="1"/>
          <p:nvPr/>
        </p:nvSpPr>
        <p:spPr>
          <a:xfrm>
            <a:off x="239713" y="3548063"/>
            <a:ext cx="4265612" cy="2862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特别说明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】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、首次登录，初始密码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edu@</a:t>
            </a:r>
            <a:r>
              <a:rPr lang="zh-CN" altLang="en-US" dirty="0">
                <a:latin typeface="Arial" panose="020B0604020202020204" pitchFamily="34" charset="0"/>
              </a:rPr>
              <a:t>身份证号后六位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身份证最后一位如果是</a:t>
            </a:r>
            <a:r>
              <a:rPr lang="en-US" altLang="zh-CN" dirty="0">
                <a:latin typeface="Arial" panose="020B0604020202020204" pitchFamily="34" charset="0"/>
              </a:rPr>
              <a:t>X</a:t>
            </a:r>
            <a:r>
              <a:rPr lang="zh-CN" altLang="en-US" dirty="0">
                <a:latin typeface="Arial" panose="020B0604020202020204" pitchFamily="34" charset="0"/>
              </a:rPr>
              <a:t>，请大写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、登录后及时修改密码，并牢记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、非首次登录，请使用修改后的密码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en-US" dirty="0">
                <a:latin typeface="Arial" panose="020B0604020202020204" pitchFamily="34" charset="0"/>
              </a:rPr>
              <a:t>、如忘记密码，请点击</a:t>
            </a:r>
            <a:r>
              <a:rPr lang="en-US" altLang="zh-CN" dirty="0">
                <a:latin typeface="Arial" panose="020B0604020202020204" pitchFamily="34" charset="0"/>
              </a:rPr>
              <a:t>【</a:t>
            </a:r>
            <a:r>
              <a:rPr lang="zh-CN" altLang="en-US" dirty="0">
                <a:latin typeface="Arial" panose="020B0604020202020204" pitchFamily="34" charset="0"/>
              </a:rPr>
              <a:t>忘记密码</a:t>
            </a:r>
            <a:r>
              <a:rPr lang="en-US" altLang="zh-CN" dirty="0">
                <a:latin typeface="Arial" panose="020B0604020202020204" pitchFamily="34" charset="0"/>
              </a:rPr>
              <a:t>】</a:t>
            </a:r>
            <a:r>
              <a:rPr lang="zh-CN" altLang="en-US" dirty="0">
                <a:latin typeface="Arial" panose="020B0604020202020204" pitchFamily="34" charset="0"/>
              </a:rPr>
              <a:t>，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用预留的手机号找回密码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如更换手机号</a:t>
            </a:r>
            <a:r>
              <a:rPr lang="zh-CN" altLang="en-US" dirty="0">
                <a:latin typeface="Arial" panose="020B0604020202020204" pitchFamily="34" charset="0"/>
              </a:rPr>
              <a:t>，请及时登录平台修改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个人信息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6" name="文本框 1"/>
          <p:cNvSpPr txBox="1"/>
          <p:nvPr/>
        </p:nvSpPr>
        <p:spPr>
          <a:xfrm>
            <a:off x="539750" y="1376363"/>
            <a:ext cx="78867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       报考自学考试护理学、药学、医学检验技术专业（主考院校山东第二医科大学） 的</a:t>
            </a:r>
            <a:r>
              <a:rPr lang="zh-CN" altLang="en-US" b="1" dirty="0">
                <a:latin typeface="Arial" panose="020B0604020202020204" pitchFamily="34" charset="0"/>
              </a:rPr>
              <a:t>试点院校在校考生</a:t>
            </a:r>
            <a:r>
              <a:rPr lang="zh-CN" altLang="en-US" dirty="0">
                <a:latin typeface="Arial" panose="020B0604020202020204" pitchFamily="34" charset="0"/>
              </a:rPr>
              <a:t>，登录平台不需要注册，可用本人身份证号直接登录，初始密码为 </a:t>
            </a:r>
            <a:r>
              <a:rPr lang="en-US" altLang="zh-CN" dirty="0">
                <a:latin typeface="Arial" panose="020B0604020202020204" pitchFamily="34" charset="0"/>
              </a:rPr>
              <a:t>edu@</a:t>
            </a:r>
            <a:r>
              <a:rPr lang="zh-CN" altLang="en-US" dirty="0">
                <a:latin typeface="Arial" panose="020B0604020202020204" pitchFamily="34" charset="0"/>
              </a:rPr>
              <a:t>身份证号后六位。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       </a:t>
            </a:r>
            <a:endParaRPr lang="en-US" altLang="zh-CN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社会考生注册步骤，详见最后一页</a:t>
            </a:r>
            <a:endParaRPr lang="en-US" altLang="zh-CN" sz="20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510" y="2637155"/>
            <a:ext cx="3916680" cy="39541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    </a:t>
            </a:r>
            <a:r>
              <a:rPr lang="zh-CN" altLang="en-US" sz="1800" dirty="0">
                <a:solidFill>
                  <a:srgbClr val="FFC000"/>
                </a:solidFill>
              </a:rPr>
              <a:t>完善个人信息   </a:t>
            </a:r>
            <a:br>
              <a:rPr lang="zh-CN" altLang="en-US" sz="1800" dirty="0">
                <a:solidFill>
                  <a:srgbClr val="FFC000"/>
                </a:solidFill>
              </a:rPr>
            </a:br>
            <a:r>
              <a:rPr lang="zh-CN" altLang="en-US" sz="1800" dirty="0">
                <a:solidFill>
                  <a:srgbClr val="FFC000"/>
                </a:solidFill>
              </a:rPr>
              <a:t>       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考生首次登录系统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会弹出个人信息页面，按照要求完成必填项。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59" name="图片 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03450" y="1825625"/>
            <a:ext cx="4735513" cy="4351338"/>
          </a:xfrm>
        </p:spPr>
      </p:pic>
      <p:grpSp>
        <p:nvGrpSpPr>
          <p:cNvPr id="19460" name="组合 67"/>
          <p:cNvGrpSpPr/>
          <p:nvPr/>
        </p:nvGrpSpPr>
        <p:grpSpPr>
          <a:xfrm>
            <a:off x="227013" y="100013"/>
            <a:ext cx="1263650" cy="935037"/>
            <a:chOff x="3508748" y="794949"/>
            <a:chExt cx="1070075" cy="791347"/>
          </a:xfrm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 flipH="1">
              <a:off x="3885156" y="936021"/>
              <a:ext cx="693667" cy="65027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>
            <a:xfrm>
              <a:off x="3526224" y="1317587"/>
              <a:ext cx="504119" cy="228402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463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 eaLnBrk="1" hangingPunct="1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086" y="935963"/>
              <a:ext cx="693536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6220" y="1317374"/>
              <a:ext cx="50402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修改密码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88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 eaLnBrk="1" hangingPunct="1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4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0483" name="文本框 1"/>
          <p:cNvSpPr txBox="1"/>
          <p:nvPr/>
        </p:nvSpPr>
        <p:spPr>
          <a:xfrm>
            <a:off x="593725" y="1304925"/>
            <a:ext cx="7886700" cy="1198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  </a:t>
            </a:r>
            <a:r>
              <a:rPr lang="zh-CN" altLang="en-US" dirty="0">
                <a:latin typeface="Arial" panose="020B0604020202020204" pitchFamily="34" charset="0"/>
              </a:rPr>
              <a:t>为了维护您的帐号安全，登录后请及时修改密码。</a:t>
            </a:r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     登录成功后，最好先点击【账号管理】下的【密码管理】修改自己的个人密码。</a:t>
            </a:r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48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25750"/>
            <a:ext cx="9144000" cy="3122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11" name="直接连接符 10"/>
            <p:cNvCxnSpPr/>
            <p:nvPr>
              <p:custDataLst>
                <p:tags r:id="rId1"/>
              </p:custDataLst>
            </p:nvPr>
          </p:nvCxnSpPr>
          <p:spPr>
            <a:xfrm flipH="1">
              <a:off x="3885086" y="935963"/>
              <a:ext cx="693536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 11"/>
            <p:cNvSpPr/>
            <p:nvPr>
              <p:custDataLst>
                <p:tags r:id="rId2"/>
              </p:custDataLst>
            </p:nvPr>
          </p:nvSpPr>
          <p:spPr>
            <a:xfrm>
              <a:off x="3526220" y="1317374"/>
              <a:ext cx="50402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在线选课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513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 eaLnBrk="1" hangingPunct="1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5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1507" name="文本框 1"/>
          <p:cNvSpPr txBox="1"/>
          <p:nvPr/>
        </p:nvSpPr>
        <p:spPr>
          <a:xfrm>
            <a:off x="593725" y="1052513"/>
            <a:ext cx="7886700" cy="862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dirty="0">
                <a:latin typeface="Arial" panose="020B0604020202020204" pitchFamily="34" charset="0"/>
              </a:rPr>
              <a:t>       考生在</a:t>
            </a:r>
            <a:r>
              <a:rPr lang="en-US" altLang="zh-CN" sz="1600" dirty="0">
                <a:latin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</a:rPr>
              <a:t>在线选课</a:t>
            </a:r>
            <a:r>
              <a:rPr lang="en-US" altLang="zh-CN" sz="1600" dirty="0">
                <a:latin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</a:rPr>
              <a:t>页面选择课程后缴费。</a:t>
            </a:r>
            <a:endParaRPr lang="en-US" altLang="zh-CN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dirty="0">
                <a:latin typeface="Arial" panose="020B0604020202020204" pitchFamily="34" charset="0"/>
              </a:rPr>
              <a:t>如果没有及时支付，需要到</a:t>
            </a:r>
            <a:r>
              <a:rPr lang="en-US" altLang="zh-CN" sz="1600" dirty="0">
                <a:latin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</a:rPr>
              <a:t>在线缴费</a:t>
            </a:r>
            <a:r>
              <a:rPr lang="en-US" altLang="zh-CN" sz="1600" dirty="0">
                <a:latin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</a:rPr>
              <a:t>页面支付未完成的订单或取消订单重新选课。</a:t>
            </a:r>
            <a:endParaRPr lang="zh-CN" altLang="zh-CN" sz="1600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1508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40" y="3212465"/>
            <a:ext cx="8058785" cy="3601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文本框 1"/>
          <p:cNvSpPr txBox="1"/>
          <p:nvPr/>
        </p:nvSpPr>
        <p:spPr>
          <a:xfrm>
            <a:off x="593725" y="1627505"/>
            <a:ext cx="8103870" cy="1475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特别说明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】----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重要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600" dirty="0">
                <a:latin typeface="Arial" panose="020B0604020202020204" pitchFamily="34" charset="0"/>
              </a:rPr>
              <a:t>1.</a:t>
            </a:r>
            <a:r>
              <a:rPr lang="zh-CN" altLang="en-US" sz="1600" dirty="0">
                <a:latin typeface="Arial" panose="020B0604020202020204" pitchFamily="34" charset="0"/>
              </a:rPr>
              <a:t>本考期开始，未选课程列表显示</a:t>
            </a:r>
            <a:r>
              <a:rPr lang="zh-CN" altLang="en-US" sz="1600" b="1" dirty="0">
                <a:latin typeface="Arial" panose="020B0604020202020204" pitchFamily="34" charset="0"/>
              </a:rPr>
              <a:t>全部专业课程</a:t>
            </a:r>
            <a:r>
              <a:rPr lang="zh-CN" altLang="en-US" sz="1600" dirty="0">
                <a:latin typeface="Arial" panose="020B0604020202020204" pitchFamily="34" charset="0"/>
              </a:rPr>
              <a:t>，请考生认真</a:t>
            </a:r>
            <a:r>
              <a:rPr lang="zh-CN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选择本人本考期已在省考试院报名成功的专业课程</a:t>
            </a:r>
            <a:r>
              <a:rPr lang="zh-CN" altLang="en-US" sz="1600" dirty="0">
                <a:latin typeface="Arial" panose="020B0604020202020204" pitchFamily="34" charset="0"/>
              </a:rPr>
              <a:t>。</a:t>
            </a:r>
            <a:endParaRPr lang="zh-CN" altLang="en-US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600" dirty="0">
                <a:latin typeface="Arial" panose="020B0604020202020204" pitchFamily="34" charset="0"/>
              </a:rPr>
              <a:t>2.</a:t>
            </a:r>
            <a:r>
              <a:rPr lang="zh-CN" altLang="en-US" sz="1600" dirty="0">
                <a:latin typeface="Arial" panose="020B0604020202020204" pitchFamily="34" charset="0"/>
              </a:rPr>
              <a:t>每页显示</a:t>
            </a:r>
            <a:r>
              <a:rPr lang="en-US" altLang="zh-CN" sz="1600" dirty="0">
                <a:latin typeface="Arial" panose="020B0604020202020204" pitchFamily="34" charset="0"/>
              </a:rPr>
              <a:t>10</a:t>
            </a:r>
            <a:r>
              <a:rPr lang="zh-CN" altLang="en-US" sz="1600" dirty="0">
                <a:latin typeface="Arial" panose="020B0604020202020204" pitchFamily="34" charset="0"/>
              </a:rPr>
              <a:t>门课程，请使用翻页功能，查找选择课程。</a:t>
            </a:r>
            <a:endParaRPr lang="en-US" altLang="zh-CN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600" dirty="0">
                <a:latin typeface="Arial" panose="020B0604020202020204" pitchFamily="34" charset="0"/>
              </a:rPr>
              <a:t>3.</a:t>
            </a:r>
            <a:r>
              <a:rPr lang="zh-CN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再次提醒和强调</a:t>
            </a:r>
            <a:r>
              <a:rPr lang="zh-CN" altLang="en-US" sz="1600" dirty="0">
                <a:latin typeface="Arial" panose="020B0604020202020204" pitchFamily="34" charset="0"/>
              </a:rPr>
              <a:t>，课程不要全选，只选择报名专业的课程。</a:t>
            </a:r>
            <a:r>
              <a:rPr lang="zh-CN" altLang="en-US" sz="1600" b="1" dirty="0">
                <a:solidFill>
                  <a:srgbClr val="00B050"/>
                </a:solidFill>
                <a:sym typeface="+mn-ea"/>
              </a:rPr>
              <a:t>非本专业课程或者未报名课程请勿选择！</a:t>
            </a:r>
            <a:endParaRPr lang="zh-CN" altLang="en-US" sz="1600" b="1" dirty="0">
              <a:solidFill>
                <a:srgbClr val="00B050"/>
              </a:solidFill>
              <a:latin typeface="Arial" panose="020B0604020202020204" pitchFamily="34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1168400"/>
            <a:ext cx="9144000" cy="18272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1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11" name="直接连接符 10"/>
            <p:cNvCxnSpPr/>
            <p:nvPr>
              <p:custDataLst>
                <p:tags r:id="rId2"/>
              </p:custDataLst>
            </p:nvPr>
          </p:nvCxnSpPr>
          <p:spPr>
            <a:xfrm flipH="1">
              <a:off x="3885086" y="935963"/>
              <a:ext cx="693536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 11"/>
            <p:cNvSpPr/>
            <p:nvPr>
              <p:custDataLst>
                <p:tags r:id="rId3"/>
              </p:custDataLst>
            </p:nvPr>
          </p:nvSpPr>
          <p:spPr>
            <a:xfrm>
              <a:off x="3526220" y="1317374"/>
              <a:ext cx="50402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选课确认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537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 eaLnBrk="1" hangingPunct="1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6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253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750" y="2636838"/>
            <a:ext cx="4697413" cy="422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7"/>
          <p:cNvSpPr txBox="1"/>
          <p:nvPr/>
        </p:nvSpPr>
        <p:spPr>
          <a:xfrm>
            <a:off x="4859338" y="3884613"/>
            <a:ext cx="4033837" cy="1878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特别说明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】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dirty="0">
                <a:latin typeface="Arial" panose="020B0604020202020204" pitchFamily="34" charset="0"/>
              </a:rPr>
              <a:t>为确保考生选课信息无误，选择课程，</a:t>
            </a:r>
            <a:endParaRPr lang="en-US" altLang="zh-CN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dirty="0">
                <a:latin typeface="Arial" panose="020B0604020202020204" pitchFamily="34" charset="0"/>
              </a:rPr>
              <a:t>点击确认后，会弹出选课提示：</a:t>
            </a:r>
            <a:endParaRPr lang="en-US" altLang="zh-CN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600" dirty="0">
                <a:latin typeface="Arial" panose="020B0604020202020204" pitchFamily="34" charset="0"/>
              </a:rPr>
              <a:t>1.</a:t>
            </a:r>
            <a:r>
              <a:rPr lang="zh-CN" altLang="en-US" sz="1600" dirty="0">
                <a:latin typeface="Arial" panose="020B0604020202020204" pitchFamily="34" charset="0"/>
              </a:rPr>
              <a:t>请根据页面提示输入信息，</a:t>
            </a:r>
            <a:r>
              <a:rPr lang="zh-CN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只输入文字</a:t>
            </a:r>
            <a:r>
              <a:rPr lang="zh-CN" altLang="en-US" sz="1600" dirty="0">
                <a:latin typeface="Arial" panose="020B0604020202020204" pitchFamily="34" charset="0"/>
              </a:rPr>
              <a:t>，</a:t>
            </a:r>
            <a:r>
              <a:rPr lang="zh-CN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不输入双引号</a:t>
            </a:r>
            <a:r>
              <a:rPr lang="zh-CN" altLang="en-US" sz="1600" dirty="0">
                <a:latin typeface="Arial" panose="020B0604020202020204" pitchFamily="34" charset="0"/>
              </a:rPr>
              <a:t>。</a:t>
            </a:r>
            <a:endParaRPr lang="en-US" altLang="zh-CN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600" dirty="0">
                <a:latin typeface="Arial" panose="020B0604020202020204" pitchFamily="34" charset="0"/>
              </a:rPr>
              <a:t>2.</a:t>
            </a:r>
            <a:r>
              <a:rPr lang="zh-CN" altLang="en-US" sz="1600" dirty="0">
                <a:latin typeface="Arial" panose="020B0604020202020204" pitchFamily="34" charset="0"/>
              </a:rPr>
              <a:t>完成电子签名，以防止误操作、误选课。</a:t>
            </a:r>
            <a:endParaRPr lang="en-US" altLang="zh-CN" sz="1600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4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14" name="直接连接符 13"/>
            <p:cNvCxnSpPr/>
            <p:nvPr>
              <p:custDataLst>
                <p:tags r:id="rId1"/>
              </p:custDataLst>
            </p:nvPr>
          </p:nvCxnSpPr>
          <p:spPr>
            <a:xfrm flipH="1">
              <a:off x="3885086" y="935963"/>
              <a:ext cx="693536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 14"/>
            <p:cNvSpPr/>
            <p:nvPr>
              <p:custDataLst>
                <p:tags r:id="rId2"/>
              </p:custDataLst>
            </p:nvPr>
          </p:nvSpPr>
          <p:spPr>
            <a:xfrm>
              <a:off x="3526220" y="1317374"/>
              <a:ext cx="50402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在线缴费特殊情况说明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560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 eaLnBrk="1" hangingPunct="1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7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3555" name="文本框 1"/>
          <p:cNvSpPr txBox="1"/>
          <p:nvPr/>
        </p:nvSpPr>
        <p:spPr>
          <a:xfrm>
            <a:off x="593725" y="1304925"/>
            <a:ext cx="7886700" cy="2306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   </a:t>
            </a:r>
            <a:r>
              <a:rPr lang="zh-CN" altLang="en-US" dirty="0">
                <a:latin typeface="Arial" panose="020B0604020202020204" pitchFamily="34" charset="0"/>
              </a:rPr>
              <a:t>考生</a:t>
            </a:r>
            <a:r>
              <a:rPr lang="zh-CN" altLang="zh-CN" dirty="0">
                <a:latin typeface="Arial" panose="020B0604020202020204" pitchFamily="34" charset="0"/>
              </a:rPr>
              <a:t>在</a:t>
            </a:r>
            <a:r>
              <a:rPr lang="en-US" altLang="zh-CN" dirty="0">
                <a:latin typeface="Arial" panose="020B0604020202020204" pitchFamily="34" charset="0"/>
              </a:rPr>
              <a:t>“</a:t>
            </a:r>
            <a:r>
              <a:rPr lang="zh-CN" altLang="en-US" dirty="0">
                <a:latin typeface="Arial" panose="020B0604020202020204" pitchFamily="34" charset="0"/>
              </a:rPr>
              <a:t>我的订单</a:t>
            </a:r>
            <a:r>
              <a:rPr lang="en-US" altLang="zh-CN" dirty="0">
                <a:latin typeface="Arial" panose="020B0604020202020204" pitchFamily="34" charset="0"/>
              </a:rPr>
              <a:t>”</a:t>
            </a:r>
            <a:r>
              <a:rPr lang="zh-CN" altLang="zh-CN" dirty="0">
                <a:latin typeface="Arial" panose="020B0604020202020204" pitchFamily="34" charset="0"/>
              </a:rPr>
              <a:t>页面可以查询到选课和缴费情况。未支付订单也可以在该页面进行支付。点击【支付】按钮后，会弹出二维码，支持用微信</a:t>
            </a:r>
            <a:r>
              <a:rPr lang="en-US" altLang="zh-CN" dirty="0">
                <a:latin typeface="Arial" panose="020B0604020202020204" pitchFamily="34" charset="0"/>
              </a:rPr>
              <a:t>/</a:t>
            </a:r>
            <a:r>
              <a:rPr lang="zh-CN" altLang="zh-CN" dirty="0">
                <a:latin typeface="Arial" panose="020B0604020202020204" pitchFamily="34" charset="0"/>
              </a:rPr>
              <a:t>支付宝扫码支付。二维码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有效时间为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分钟</a:t>
            </a:r>
            <a:r>
              <a:rPr lang="zh-CN" altLang="zh-CN" dirty="0">
                <a:latin typeface="Arial" panose="020B0604020202020204" pitchFamily="34" charset="0"/>
              </a:rPr>
              <a:t>，超时后二维码自动作废，需重新点击【支付】按钮生成新的二维码后才能支付。</a:t>
            </a:r>
            <a:endParaRPr lang="zh-CN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zh-CN" dirty="0">
                <a:latin typeface="Arial" panose="020B0604020202020204" pitchFamily="34" charset="0"/>
              </a:rPr>
              <a:t>订单生成后，在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分钟</a:t>
            </a: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内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不能取消订单</a:t>
            </a:r>
            <a:r>
              <a:rPr lang="zh-CN" altLang="zh-CN" dirty="0">
                <a:latin typeface="Arial" panose="020B0604020202020204" pitchFamily="34" charset="0"/>
              </a:rPr>
              <a:t>。</a:t>
            </a:r>
            <a:r>
              <a:rPr lang="en-US" altLang="zh-CN" dirty="0">
                <a:latin typeface="Arial" panose="020B0604020202020204" pitchFamily="34" charset="0"/>
              </a:rPr>
              <a:t>6</a:t>
            </a:r>
            <a:r>
              <a:rPr lang="zh-CN" altLang="zh-CN" dirty="0">
                <a:latin typeface="Arial" panose="020B0604020202020204" pitchFamily="34" charset="0"/>
              </a:rPr>
              <a:t>分钟后，考生才可以取消订单。请考生勿轻易取消订单，避免无法选课学习。</a:t>
            </a:r>
            <a:endParaRPr lang="zh-CN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355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213100"/>
            <a:ext cx="8534400" cy="32289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11" name="直接连接符 10"/>
            <p:cNvCxnSpPr/>
            <p:nvPr>
              <p:custDataLst>
                <p:tags r:id="rId1"/>
              </p:custDataLst>
            </p:nvPr>
          </p:nvCxnSpPr>
          <p:spPr>
            <a:xfrm flipH="1">
              <a:off x="3885086" y="935963"/>
              <a:ext cx="693536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 11"/>
            <p:cNvSpPr/>
            <p:nvPr>
              <p:custDataLst>
                <p:tags r:id="rId2"/>
              </p:custDataLst>
            </p:nvPr>
          </p:nvSpPr>
          <p:spPr>
            <a:xfrm>
              <a:off x="3526220" y="1317374"/>
              <a:ext cx="50402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在线学习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58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 eaLnBrk="1" hangingPunct="1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8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4579" name="文本框 1"/>
          <p:cNvSpPr txBox="1"/>
          <p:nvPr/>
        </p:nvSpPr>
        <p:spPr>
          <a:xfrm>
            <a:off x="593725" y="1304925"/>
            <a:ext cx="7886700" cy="200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   </a:t>
            </a:r>
            <a:r>
              <a:rPr lang="zh-CN" altLang="en-US" dirty="0">
                <a:latin typeface="Arial" panose="020B0604020202020204" pitchFamily="34" charset="0"/>
              </a:rPr>
              <a:t>支付成功</a:t>
            </a:r>
            <a:r>
              <a:rPr lang="zh-CN" altLang="zh-CN" dirty="0">
                <a:latin typeface="Arial" panose="020B0604020202020204" pitchFamily="34" charset="0"/>
              </a:rPr>
              <a:t>后，在</a:t>
            </a:r>
            <a:r>
              <a:rPr lang="en-US" altLang="zh-CN" dirty="0">
                <a:latin typeface="Arial" panose="020B0604020202020204" pitchFamily="34" charset="0"/>
              </a:rPr>
              <a:t>【</a:t>
            </a:r>
            <a:r>
              <a:rPr lang="zh-CN" altLang="zh-CN" dirty="0">
                <a:latin typeface="Arial" panose="020B0604020202020204" pitchFamily="34" charset="0"/>
              </a:rPr>
              <a:t>在线学习</a:t>
            </a:r>
            <a:r>
              <a:rPr lang="en-US" altLang="zh-CN" dirty="0">
                <a:latin typeface="Arial" panose="020B0604020202020204" pitchFamily="34" charset="0"/>
              </a:rPr>
              <a:t>】</a:t>
            </a:r>
            <a:r>
              <a:rPr lang="zh-CN" altLang="zh-CN" dirty="0">
                <a:latin typeface="Arial" panose="020B0604020202020204" pitchFamily="34" charset="0"/>
              </a:rPr>
              <a:t>菜单中即能看到可以学习的课程。点击进入学习，就可以进行视频学习、单元测试、综合测试和拓展学习。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拓展学习请用：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360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、谷歌、火狐浏览器，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IE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浏览器需要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9.0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以上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  </a:t>
            </a:r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4580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50" y="2371725"/>
            <a:ext cx="6896100" cy="42195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0.xml><?xml version="1.0" encoding="utf-8"?>
<p:tagLst xmlns:p="http://schemas.openxmlformats.org/presentationml/2006/main">
  <p:tag name="KSO_WM_TEMPLATE_CATEGORY" val="custom"/>
  <p:tag name="KSO_WM_TEMPLATE_INDEX" val="20186845"/>
  <p:tag name="KSO_WM_UNIT_TYPE" val="a"/>
  <p:tag name="KSO_WM_UNIT_INDEX" val="1"/>
  <p:tag name="KSO_WM_UNIT_ID" val="custom20186845_1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绿色渐变简约模板"/>
</p:tagLst>
</file>

<file path=ppt/tags/tag11.xml><?xml version="1.0" encoding="utf-8"?>
<p:tagLst xmlns:p="http://schemas.openxmlformats.org/presentationml/2006/main">
  <p:tag name="KSO_WM_TEMPLATE_CATEGORY" val="custom"/>
  <p:tag name="KSO_WM_TEMPLATE_INDEX" val="20186845"/>
  <p:tag name="KSO_WM_UNIT_TYPE" val="c"/>
  <p:tag name="KSO_WM_UNIT_INDEX" val="1"/>
  <p:tag name="KSO_WM_UNIT_ID" val="custom20186845_1*c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2018"/>
</p:tagLst>
</file>

<file path=ppt/tags/tag12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SLIDE_ID" val="custom20186845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6、10、17、19、22、"/>
  <p:tag name="KSO_WM_BEAUTIFY_FLAG" val="#wm#"/>
  <p:tag name="KSO_WM_SLIDE_SUBTYPE" val="pureTxt"/>
  <p:tag name="KSO_WM_SLIDE_MODEL_TYPE" val="cover"/>
</p:tagLst>
</file>

<file path=ppt/tags/tag1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1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1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1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1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1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2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2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2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2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2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ags/tag3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3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3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3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3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4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4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4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4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4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5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5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5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9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WPS 演示</Application>
  <PresentationFormat/>
  <Paragraphs>108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2_Office 主题​​</vt:lpstr>
      <vt:lpstr>1_Office 主题​​</vt:lpstr>
      <vt:lpstr>3_Office 主题​​</vt:lpstr>
      <vt:lpstr>考生操作手册</vt:lpstr>
      <vt:lpstr>PowerPoint 演示文稿</vt:lpstr>
      <vt:lpstr>PowerPoint 演示文稿</vt:lpstr>
      <vt:lpstr>    完善个人信息           考生首次登录系统,会弹出个人信息页面，按照要求完成必填项。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自学考试系统汇报</dc:title>
  <dc:creator>超星</dc:creator>
  <cp:lastModifiedBy>张锦</cp:lastModifiedBy>
  <cp:revision>88</cp:revision>
  <dcterms:created xsi:type="dcterms:W3CDTF">2019-01-23T05:49:00Z</dcterms:created>
  <dcterms:modified xsi:type="dcterms:W3CDTF">2026-01-15T07:20:25Z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KSORubyTemplateID">
    <vt:lpwstr>8</vt:lpwstr>
  </property>
  <property fmtid="{D5CDD505-2E9C-101B-9397-08002B2CF9AE}" pid="4" name="ICV">
    <vt:lpwstr>3C90E52F09ED40C1835B82DBA213D641_12</vt:lpwstr>
  </property>
</Properties>
</file>